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42"/>
  </p:notesMasterIdLst>
  <p:sldIdLst>
    <p:sldId id="271" r:id="rId6"/>
    <p:sldId id="273" r:id="rId7"/>
    <p:sldId id="272" r:id="rId8"/>
    <p:sldId id="365" r:id="rId9"/>
    <p:sldId id="360" r:id="rId10"/>
    <p:sldId id="361" r:id="rId11"/>
    <p:sldId id="362" r:id="rId12"/>
    <p:sldId id="363" r:id="rId13"/>
    <p:sldId id="257" r:id="rId14"/>
    <p:sldId id="274" r:id="rId15"/>
    <p:sldId id="374" r:id="rId16"/>
    <p:sldId id="385" r:id="rId17"/>
    <p:sldId id="387" r:id="rId18"/>
    <p:sldId id="256" r:id="rId19"/>
    <p:sldId id="397" r:id="rId20"/>
    <p:sldId id="398" r:id="rId21"/>
    <p:sldId id="266" r:id="rId22"/>
    <p:sldId id="399" r:id="rId23"/>
    <p:sldId id="400" r:id="rId24"/>
    <p:sldId id="380" r:id="rId25"/>
    <p:sldId id="401" r:id="rId26"/>
    <p:sldId id="402" r:id="rId27"/>
    <p:sldId id="278" r:id="rId28"/>
    <p:sldId id="403" r:id="rId29"/>
    <p:sldId id="404" r:id="rId30"/>
    <p:sldId id="396" r:id="rId31"/>
    <p:sldId id="379" r:id="rId32"/>
    <p:sldId id="391" r:id="rId33"/>
    <p:sldId id="405" r:id="rId34"/>
    <p:sldId id="406" r:id="rId35"/>
    <p:sldId id="389" r:id="rId36"/>
    <p:sldId id="407" r:id="rId37"/>
    <p:sldId id="390" r:id="rId38"/>
    <p:sldId id="356" r:id="rId39"/>
    <p:sldId id="359" r:id="rId40"/>
    <p:sldId id="354" r:id="rId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217"/>
    <a:srgbClr val="C0A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22374-E9D4-4C96-AB70-A8C1868D35C9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47615-DEDA-467E-A5C0-1E715419A1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30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44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Odile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120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Odile: </a:t>
            </a:r>
            <a:r>
              <a:rPr lang="en-US" dirty="0" err="1">
                <a:ea typeface="Calibri"/>
                <a:cs typeface="Calibri"/>
              </a:rPr>
              <a:t>Geanonimiseerd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verwerkt</a:t>
            </a:r>
            <a:r>
              <a:rPr lang="en-US" dirty="0">
                <a:ea typeface="Calibri"/>
                <a:cs typeface="Calibri"/>
              </a:rPr>
              <a:t>. Is </a:t>
            </a:r>
            <a:r>
              <a:rPr lang="en-US" dirty="0" err="1">
                <a:ea typeface="Calibri"/>
                <a:cs typeface="Calibri"/>
              </a:rPr>
              <a:t>dit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voldoende</a:t>
            </a:r>
            <a:r>
              <a:rPr lang="en-US" dirty="0">
                <a:ea typeface="Calibri"/>
                <a:cs typeface="Calibri"/>
              </a:rPr>
              <a:t> of </a:t>
            </a:r>
            <a:r>
              <a:rPr lang="en-US" dirty="0" err="1">
                <a:ea typeface="Calibri"/>
                <a:cs typeface="Calibri"/>
              </a:rPr>
              <a:t>moet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hier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meer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aandacht</a:t>
            </a:r>
            <a:r>
              <a:rPr lang="en-US" dirty="0">
                <a:ea typeface="Calibri"/>
                <a:cs typeface="Calibri"/>
              </a:rPr>
              <a:t> aan </a:t>
            </a:r>
            <a:r>
              <a:rPr lang="en-US" dirty="0" err="1">
                <a:ea typeface="Calibri"/>
                <a:cs typeface="Calibri"/>
              </a:rPr>
              <a:t>worden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gegeven</a:t>
            </a:r>
            <a:r>
              <a:rPr lang="en-US" dirty="0">
                <a:ea typeface="Calibri"/>
                <a:cs typeface="Calibri"/>
              </a:rPr>
              <a:t>. </a:t>
            </a:r>
            <a:r>
              <a:rPr lang="en-US" dirty="0" err="1">
                <a:ea typeface="Calibri"/>
                <a:cs typeface="Calibri"/>
              </a:rPr>
              <a:t>Mondeling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voorbeelden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noemen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natuurlijk</a:t>
            </a:r>
            <a:r>
              <a:rPr lang="en-US" dirty="0">
                <a:ea typeface="Calibri"/>
                <a:cs typeface="Calibri"/>
              </a:rPr>
              <a:t> van </a:t>
            </a:r>
            <a:r>
              <a:rPr lang="en-US" dirty="0" err="1">
                <a:ea typeface="Calibri"/>
                <a:cs typeface="Calibri"/>
              </a:rPr>
              <a:t>zaken</a:t>
            </a:r>
            <a:r>
              <a:rPr lang="en-US" dirty="0">
                <a:ea typeface="Calibri"/>
                <a:cs typeface="Calibri"/>
              </a:rPr>
              <a:t> die we </a:t>
            </a:r>
            <a:r>
              <a:rPr lang="en-US" dirty="0" err="1">
                <a:ea typeface="Calibri"/>
                <a:cs typeface="Calibri"/>
              </a:rPr>
              <a:t>hebben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aangepast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dingen</a:t>
            </a:r>
            <a:r>
              <a:rPr lang="en-US" dirty="0">
                <a:ea typeface="Calibri"/>
                <a:cs typeface="Calibri"/>
              </a:rPr>
              <a:t> die we </a:t>
            </a:r>
            <a:r>
              <a:rPr lang="en-US" dirty="0" err="1">
                <a:ea typeface="Calibri"/>
                <a:cs typeface="Calibri"/>
              </a:rPr>
              <a:t>niet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hebben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aangepast</a:t>
            </a:r>
            <a:r>
              <a:rPr lang="en-US" dirty="0">
                <a:ea typeface="Calibri"/>
                <a:cs typeface="Calibri"/>
              </a:rPr>
              <a:t> maar die we </a:t>
            </a:r>
            <a:r>
              <a:rPr lang="en-US" dirty="0" err="1">
                <a:ea typeface="Calibri"/>
                <a:cs typeface="Calibri"/>
              </a:rPr>
              <a:t>alsnog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oppakken</a:t>
            </a:r>
            <a:r>
              <a:rPr lang="en-US" dirty="0">
                <a:ea typeface="Calibri"/>
                <a:cs typeface="Calibri"/>
              </a:rPr>
              <a:t> in de </a:t>
            </a:r>
            <a:r>
              <a:rPr lang="en-US" dirty="0" err="1">
                <a:ea typeface="Calibri"/>
                <a:cs typeface="Calibri"/>
              </a:rPr>
              <a:t>uitwerking</a:t>
            </a:r>
            <a:r>
              <a:rPr lang="en-US" dirty="0">
                <a:ea typeface="Calibri"/>
                <a:cs typeface="Calibri"/>
              </a:rPr>
              <a:t>. …..</a:t>
            </a:r>
            <a:r>
              <a:rPr lang="en-US" dirty="0" err="1">
                <a:ea typeface="Calibri"/>
                <a:cs typeface="Calibri"/>
              </a:rPr>
              <a:t>als</a:t>
            </a:r>
            <a:r>
              <a:rPr lang="en-US" dirty="0">
                <a:ea typeface="Calibri"/>
                <a:cs typeface="Calibri"/>
              </a:rPr>
              <a:t> die er </a:t>
            </a:r>
            <a:r>
              <a:rPr lang="en-US" dirty="0" err="1">
                <a:ea typeface="Calibri"/>
                <a:cs typeface="Calibri"/>
              </a:rPr>
              <a:t>komt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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476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85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Reinier : deze is dus verplaatst. Hoe sta je daar in?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Verslag komt naar iedereen die e-mail achter liet – nog niet gedaan? Doe alsnog!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Reageren kan nog 2 weken via site – daar komt verslag ook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Vervolgplanning – plaatje toelichten</a:t>
            </a:r>
          </a:p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848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524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Reinier dankt aanwezigen en sluit af</a:t>
            </a:r>
          </a:p>
          <a:p>
            <a:r>
              <a:rPr lang="nl-NL" b="0"/>
              <a:t>Tafelvoorzitters geven heel beknopte terugkoppeling van opgehaalde</a:t>
            </a:r>
          </a:p>
          <a:p>
            <a:r>
              <a:rPr lang="nl-NL"/>
              <a:t>Max. 20 minuten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5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Reinier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58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Reinier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18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Sander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923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Sander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228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Sander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648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Sander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47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Sander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43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De grondslag voor de zuidelijke ontsluitingsweg is voor dit college verankerd in het coalitie akkoord, de visie voor Halvinkhuizen, de Omgevingsvisie en het GVVP.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47615-DEDA-467E-A5C0-1E715419A16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36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CA37DD6D-D448-59BD-E013-FAB71AF660CF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C0AD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6249361-99C7-D40B-037E-B85D709C2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E5E90763-79D6-EB55-9E6C-F27CA5079877}"/>
              </a:ext>
            </a:extLst>
          </p:cNvPr>
          <p:cNvSpPr/>
          <p:nvPr userDrawn="1"/>
        </p:nvSpPr>
        <p:spPr>
          <a:xfrm>
            <a:off x="1438455" y="2711395"/>
            <a:ext cx="3110400" cy="3110400"/>
          </a:xfrm>
          <a:prstGeom prst="ellipse">
            <a:avLst/>
          </a:prstGeom>
          <a:solidFill>
            <a:srgbClr val="DE52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0A8BF271-86DE-6CEA-BB31-E4912AB9FF7F}"/>
              </a:ext>
            </a:extLst>
          </p:cNvPr>
          <p:cNvSpPr/>
          <p:nvPr userDrawn="1"/>
        </p:nvSpPr>
        <p:spPr>
          <a:xfrm>
            <a:off x="7497130" y="718456"/>
            <a:ext cx="1762959" cy="176295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F50557DB-CD53-B64C-C747-89893B92C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6256" y="722746"/>
            <a:ext cx="1824706" cy="176295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DAG </a:t>
            </a:r>
            <a:br>
              <a:rPr lang="nl-NL"/>
            </a:br>
            <a:r>
              <a:rPr lang="nl-NL"/>
              <a:t>XX MAAND</a:t>
            </a:r>
            <a:br>
              <a:rPr lang="nl-NL"/>
            </a:br>
            <a:r>
              <a:rPr lang="nl-NL"/>
              <a:t>20XX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E725D4-B245-1D58-3154-6718EA65B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3527" y="2711395"/>
            <a:ext cx="3220256" cy="3098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TITEL VAN DE PRESENTATIE HIER INVULLEN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530120BC-B6A8-C271-066E-F740AC1FA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55599" y="1028055"/>
            <a:ext cx="4737270" cy="4793740"/>
          </a:xfrm>
          <a:custGeom>
            <a:avLst/>
            <a:gdLst>
              <a:gd name="connsiteX0" fmla="*/ 2340400 w 4737270"/>
              <a:gd name="connsiteY0" fmla="*/ 0 h 4793740"/>
              <a:gd name="connsiteX1" fmla="*/ 3680513 w 4737270"/>
              <a:gd name="connsiteY1" fmla="*/ 409348 h 4793740"/>
              <a:gd name="connsiteX2" fmla="*/ 3749284 w 4737270"/>
              <a:gd name="connsiteY2" fmla="*/ 460774 h 4793740"/>
              <a:gd name="connsiteX3" fmla="*/ 3746082 w 4737270"/>
              <a:gd name="connsiteY3" fmla="*/ 481754 h 4793740"/>
              <a:gd name="connsiteX4" fmla="*/ 3741531 w 4737270"/>
              <a:gd name="connsiteY4" fmla="*/ 571880 h 4793740"/>
              <a:gd name="connsiteX5" fmla="*/ 4532885 w 4737270"/>
              <a:gd name="connsiteY5" fmla="*/ 1448809 h 4793740"/>
              <a:gd name="connsiteX6" fmla="*/ 4541861 w 4737270"/>
              <a:gd name="connsiteY6" fmla="*/ 1449262 h 4793740"/>
              <a:gd name="connsiteX7" fmla="*/ 4548912 w 4737270"/>
              <a:gd name="connsiteY7" fmla="*/ 1463900 h 4793740"/>
              <a:gd name="connsiteX8" fmla="*/ 4737270 w 4737270"/>
              <a:gd name="connsiteY8" fmla="*/ 2396870 h 4793740"/>
              <a:gd name="connsiteX9" fmla="*/ 2340400 w 4737270"/>
              <a:gd name="connsiteY9" fmla="*/ 4793740 h 4793740"/>
              <a:gd name="connsiteX10" fmla="*/ 645557 w 4737270"/>
              <a:gd name="connsiteY10" fmla="*/ 4091713 h 4793740"/>
              <a:gd name="connsiteX11" fmla="*/ 580844 w 4737270"/>
              <a:gd name="connsiteY11" fmla="*/ 4020511 h 4793740"/>
              <a:gd name="connsiteX12" fmla="*/ 605552 w 4737270"/>
              <a:gd name="connsiteY12" fmla="*/ 3979840 h 4793740"/>
              <a:gd name="connsiteX13" fmla="*/ 793256 w 4737270"/>
              <a:gd name="connsiteY13" fmla="*/ 3238539 h 4793740"/>
              <a:gd name="connsiteX14" fmla="*/ 107583 w 4737270"/>
              <a:gd name="connsiteY14" fmla="*/ 1948943 h 4793740"/>
              <a:gd name="connsiteX15" fmla="*/ 0 w 4737270"/>
              <a:gd name="connsiteY15" fmla="*/ 1883584 h 4793740"/>
              <a:gd name="connsiteX16" fmla="*/ 51289 w 4737270"/>
              <a:gd name="connsiteY16" fmla="*/ 1684114 h 4793740"/>
              <a:gd name="connsiteX17" fmla="*/ 2340400 w 4737270"/>
              <a:gd name="connsiteY17" fmla="*/ 0 h 479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37270" h="4793740">
                <a:moveTo>
                  <a:pt x="2340400" y="0"/>
                </a:moveTo>
                <a:cubicBezTo>
                  <a:pt x="2836808" y="0"/>
                  <a:pt x="3297970" y="150907"/>
                  <a:pt x="3680513" y="409348"/>
                </a:cubicBezTo>
                <a:lnTo>
                  <a:pt x="3749284" y="460774"/>
                </a:lnTo>
                <a:lnTo>
                  <a:pt x="3746082" y="481754"/>
                </a:lnTo>
                <a:cubicBezTo>
                  <a:pt x="3743073" y="511387"/>
                  <a:pt x="3741531" y="541453"/>
                  <a:pt x="3741531" y="571880"/>
                </a:cubicBezTo>
                <a:cubicBezTo>
                  <a:pt x="3741531" y="1028281"/>
                  <a:pt x="4088393" y="1403669"/>
                  <a:pt x="4532885" y="1448809"/>
                </a:cubicBezTo>
                <a:lnTo>
                  <a:pt x="4541861" y="1449262"/>
                </a:lnTo>
                <a:lnTo>
                  <a:pt x="4548912" y="1463900"/>
                </a:lnTo>
                <a:cubicBezTo>
                  <a:pt x="4670200" y="1750658"/>
                  <a:pt x="4737270" y="2065931"/>
                  <a:pt x="4737270" y="2396870"/>
                </a:cubicBezTo>
                <a:cubicBezTo>
                  <a:pt x="4737270" y="3720625"/>
                  <a:pt x="3664155" y="4793740"/>
                  <a:pt x="2340400" y="4793740"/>
                </a:cubicBezTo>
                <a:cubicBezTo>
                  <a:pt x="1678523" y="4793740"/>
                  <a:pt x="1079305" y="4525461"/>
                  <a:pt x="645557" y="4091713"/>
                </a:cubicBezTo>
                <a:lnTo>
                  <a:pt x="580844" y="4020511"/>
                </a:lnTo>
                <a:lnTo>
                  <a:pt x="605552" y="3979840"/>
                </a:lnTo>
                <a:cubicBezTo>
                  <a:pt x="725259" y="3759478"/>
                  <a:pt x="793256" y="3506950"/>
                  <a:pt x="793256" y="3238539"/>
                </a:cubicBezTo>
                <a:cubicBezTo>
                  <a:pt x="793256" y="2701719"/>
                  <a:pt x="521269" y="2228424"/>
                  <a:pt x="107583" y="1948943"/>
                </a:cubicBezTo>
                <a:lnTo>
                  <a:pt x="0" y="1883584"/>
                </a:lnTo>
                <a:lnTo>
                  <a:pt x="51289" y="1684114"/>
                </a:lnTo>
                <a:cubicBezTo>
                  <a:pt x="354760" y="708424"/>
                  <a:pt x="1264849" y="0"/>
                  <a:pt x="23404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5100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F271E-0B30-4CD0-8603-497D7A61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B9DB54A-55E3-4A7E-BDE8-0A148E272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D85016-5164-4340-9199-C41B4281E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372F9E-B9FF-4BD8-959C-EF5F66E0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FDC153-5758-42A8-B1AB-CD3C8FD2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473C9B-85C5-4353-898B-94AEC279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F17E53-42BD-B4FD-E97E-25EA18874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F2C73-25A1-49CB-8C02-F937EB56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DA1143C-8A03-4307-84E7-8DCC79811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16771D-0780-4FD2-AFFA-CBD842F1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D49F6D-492A-497C-B2D9-02CFD67C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1F4DC1-9F0F-421A-82B6-AFF794F2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29515A-3314-C02A-267A-CB40E98C7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FF0D9C-9244-4B4E-B253-0D15D6B5D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5869EA-69F1-4335-A60A-F41D8D22D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C5F562-5F38-42A4-855F-930F8B7E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AB8326-92F4-4ADE-9629-C77C23A1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C30956-D049-49B6-9F91-5A243F74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64D5C53-51BC-7931-6C8B-D03B74CC3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9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A0A58-8881-F003-D673-3222B94BF2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FE43FA-B059-3EA0-4D20-A756E884AC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-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2F434E-CF7E-3068-9859-CF264B6C0E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B39B3D-9FD5-4630-9EC2-6DA13CE16F1D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028FBB-9BB7-F963-655E-28905AD564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0CDC72-51D4-2DF3-467B-D6D1060709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FF4646-06E6-4353-BB61-30E97C73B1AA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6967636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79D39-DA25-9AB2-F28D-CF431E944B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45D3BD-39B1-D935-380E-7A5757FBCB4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A9850-C651-07C2-EC69-1C87BA09BD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BBD1A-1E34-4C7C-8D8F-5D225D79F7D8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84E2F1-E0D7-0786-5E9C-4514096053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208281-E496-B369-0572-08D947F340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53F81A-77C0-401E-8C92-22FB70E6A9FB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14547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B8AF4-D3DB-AF0B-D9F0-7A6BD9C176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9C8B3D-DDA3-772C-B63D-59203875D2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676B7D-6768-2D87-0E74-51D1C535A8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1FF95-71CD-47EC-A8BA-45795E32E494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07358C-C8A5-6341-AC4A-E7CAB4D156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E9C11F-83F8-8D20-8FA5-9DE23273D5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4565B3-E77D-4663-8A28-3F42CDB9CF19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76619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5AC1D-06ED-E3A6-521A-6DABCDF3CD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DF835-F3C3-0896-B4C4-9950551518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E57B5A-4A3F-66F4-813F-C45D2173391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FB1DBB1-ECC0-1064-AEDB-35E06FF8FE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A58C67-2107-4716-8620-3A6125ADA96C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5827DA-6D58-1D7D-2841-8903C2595E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CF15FB-5EF8-3F2D-898A-D904FAF521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4FCDBE-87B3-483D-B9A0-6CEF10B47CB0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72396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739AA-15FD-47C7-5294-7717D51109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342465-3255-6B80-C1F7-D1C613E952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0C8A79-E1CA-46D9-7142-3C466453C12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5C25438-ABEB-FDBB-A1A0-5518A8EF4FB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A299DA-06BC-887E-A4B5-6156DF8981F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B9B7DDD-6188-4431-BA46-9F02E42B11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FE62D6-1A82-452D-86EF-9BF62AE98746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3E77EC-0521-CF4F-D533-B51AABF898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95EEEDD-185E-4CCD-278F-A8409192FE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6822C5-7E3F-428B-8139-13DE65DD9766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766482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1D9D9-79C5-B647-BC72-E624CCF06F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4CAC2D-42D2-1B87-4807-813F87531A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5A49B8-7C5E-44A8-B4DB-0FFDB2732E4C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A9FCD8-F990-D10E-10D5-3834170AAC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8226895-D71A-E432-9165-0AD15F0F01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E3A21B-2DFF-4ED4-9D24-DE0149304CB5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08840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B9D211-B1D3-A6BE-A175-9DD21FD46A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8F952A-6B75-49AA-A480-605EA5E75024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282B49E-855B-2414-167A-9DBCF0BC6A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8A373C-A454-AF39-7BCA-B5A5C4A7B2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36D246-C6CD-43F4-8371-D39C0281D9E8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2184088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1E3A0-54E2-4288-AAD9-9D21AA95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8E1229-E97F-48C6-BFAF-F52DA3022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9B545-4EFE-A038-AA61-AFD222BAF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95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58AEE-1268-C74A-AD09-8D08F7AF83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4EBB7B-4C82-B200-8B69-F60BFCC382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CFA511-86AB-0907-5836-BEB0415423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A91707-4C93-0117-DF98-1DA98A041F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16C57-0C39-4987-9F0F-367E243CF13F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9B5F97-A155-D5B0-850B-A0DE752E04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DB9D7F-58DD-4E80-974B-1086843F58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2B7E4-36F2-4F12-93B2-0C7E631267E6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91117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9997D-30E6-6DCA-0DC7-004799DDD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741105-1F3B-3C72-8E0A-412E17545A1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-" sz="3200"/>
            </a:lvl1pPr>
          </a:lstStyle>
          <a:p>
            <a:pPr lvl="0"/>
            <a:endParaRPr lang="-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95B801-6412-B0BC-5825-692482305C5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665CD2-0490-B8B1-203A-2851B05357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F29198-647F-43C8-94EE-8B482683C362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CD97CE-7CF4-052F-4361-5FD3268A71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DF9FFB-714F-897A-1907-89E2BBE8CD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2534ED-A1C1-4FFF-AAC1-2210AD407CB3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87106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9928E-4342-8AE0-0725-C36CED1A15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5A388A-9F40-A28F-C40A-5E1A630BEBD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D15B2E-33E7-6055-681B-3D0838FEB9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C8DF72-0D4F-43F8-B444-7AA9A04243DB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6A89E6-F099-C3C3-423D-4FB73F4AE0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7DFED3-09D4-60C9-4D5A-851CD3BD46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AB7CB7-2178-478B-A390-8D6529456E31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472563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DC933BB-D492-53ED-1B8C-CA93DCAA298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6E5F8F-098B-56C2-0EF1-B6255EBF789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B3C78A-6EBD-596F-3CC3-A8B82BB363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4C8E8B-126C-40D3-B0D6-D810AFF73B36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035EB1-7985-2383-8768-A81D703CD4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CB3151-045F-3017-FC12-5928714052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287B93-937D-4444-BC05-0578A0B8B390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24815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todia met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2650A-37A6-4F94-B74F-EAC1B2350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5520489" cy="1325563"/>
          </a:xfrm>
          <a:effectLst>
            <a:outerShdw blurRad="190500" dir="5400000" algn="t" rotWithShape="0">
              <a:prstClr val="black">
                <a:alpha val="25000"/>
              </a:prstClr>
            </a:outerShdw>
          </a:effectLst>
        </p:spPr>
        <p:txBody>
          <a:bodyPr anchor="t"/>
          <a:lstStyle>
            <a:lvl1pPr>
              <a:defRPr b="1" i="1">
                <a:ln w="6350">
                  <a:solidFill>
                    <a:schemeClr val="tx2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Ruimte voor een mooie quote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B2DAD4D-5D50-E615-72EE-853A915D1195}"/>
              </a:ext>
            </a:extLst>
          </p:cNvPr>
          <p:cNvSpPr txBox="1">
            <a:spLocks/>
          </p:cNvSpPr>
          <p:nvPr userDrawn="1"/>
        </p:nvSpPr>
        <p:spPr>
          <a:xfrm>
            <a:off x="838200" y="2434304"/>
            <a:ext cx="5520489" cy="241677"/>
          </a:xfrm>
          <a:prstGeom prst="rect">
            <a:avLst/>
          </a:prstGeom>
          <a:effectLst>
            <a:outerShdw blurRad="190500" dir="5400000" algn="t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8000" i="1"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“</a:t>
            </a:r>
          </a:p>
        </p:txBody>
      </p:sp>
      <p:pic>
        <p:nvPicPr>
          <p:cNvPr id="8" name="Afbeelding 7" descr="Afbeelding met tekst, poster, silhouet, grafische vormgeving&#10;&#10;Automatisch gegenereerde beschrijving">
            <a:extLst>
              <a:ext uri="{FF2B5EF4-FFF2-40B4-BE49-F238E27FC236}">
                <a16:creationId xmlns:a16="http://schemas.microsoft.com/office/drawing/2014/main" id="{F4AF0356-4912-FDB0-45E3-3BCAFA4BF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1" y="218935"/>
            <a:ext cx="409059" cy="7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89569-9C2A-4AFB-A3D2-8E1E9FAB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0AABDA-C460-4355-8AA7-6D5F4DF6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5C5CEB-395A-418C-821A-80A59945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F7B3D1-543D-4A83-A065-6D585CC0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985328-C42F-48B9-80C9-B07279A7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81AA88-AA8A-12EC-CB53-FB0022929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7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23821-9A74-498F-B25D-5184256E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209386-411C-46B3-85F3-CE05BF394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3A9254-20C7-4871-9E5A-D5AFF51C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5360AE-C6E0-4AE2-9E41-F97B2325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DA676F-3B37-4AB9-A040-BBD85C57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7B3E78-A1FF-4899-BA41-8451821E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4AD24E-6567-D726-6FC2-261BE4C7C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414FF-373C-4DF0-B270-237A66DCB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376044-1C45-4F86-963A-1935D1A71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B65E52-645C-4BD1-BB82-ABD0DA13A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692E80C-ACC2-4F1B-8DD4-F2D8DB870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83759C-2DD3-4510-A109-983090F60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EFE565A-E124-429F-A599-7787ED9C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628A0A-A37B-41E7-A074-A1782221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7DCA2CE-AA30-4612-BBA7-10B3078A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8444BEB-3620-E13B-C3EB-40FF5E66F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2650A-37A6-4F94-B74F-EAC1B235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F90E3B-756D-4E0A-959B-7C31AE47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6C5415-36AE-4FD9-AE26-6F34CCBC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04803B-06D5-45A5-B763-4E830507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A847A2-17FE-6736-682F-3B590A065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00CC772-3B02-40F0-AC0A-1DEA88E0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9F3AA4-5DC1-42A5-AB43-96562B82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9739CC-3282-470E-82C4-C8081729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D1C898-BD12-AFED-90DC-DDDCD33F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31612-9A57-4EBD-A8B3-F214206D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E5FB0E-DC83-4CB8-8CAF-1E331F0F6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F14B6F-C07D-4E5B-8ACC-8CA6B95BF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6D8B59-BDB1-4042-A8C9-12CB2552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18-10-2023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0719FB-4BBC-4A64-B879-59700E28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3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217CE7-1126-40D6-9D01-2229FCA4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301"/>
            <a:ext cx="2743200" cy="365125"/>
          </a:xfrm>
          <a:prstGeom prst="rect">
            <a:avLst/>
          </a:prstGeom>
        </p:spPr>
        <p:txBody>
          <a:bodyPr/>
          <a:lstStyle/>
          <a:p>
            <a:fld id="{053007EC-FD22-402F-85D3-B9977759D7E9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C4807BA-3610-33F5-F803-E45751347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217097"/>
            <a:ext cx="408979" cy="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8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AC8F919-6895-4AD8-987A-D5A93951D83A}"/>
              </a:ext>
            </a:extLst>
          </p:cNvPr>
          <p:cNvSpPr/>
          <p:nvPr userDrawn="1"/>
        </p:nvSpPr>
        <p:spPr>
          <a:xfrm>
            <a:off x="0" y="6494718"/>
            <a:ext cx="12192000" cy="3632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72DCA5-F671-4A8E-A865-16E88A40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1E718C-B7F4-4C3D-8D7D-6F0C2EFA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5582C1A-F2A9-32A0-F33C-619D54CDCDD2}"/>
              </a:ext>
            </a:extLst>
          </p:cNvPr>
          <p:cNvSpPr txBox="1"/>
          <p:nvPr userDrawn="1"/>
        </p:nvSpPr>
        <p:spPr>
          <a:xfrm>
            <a:off x="10212805" y="6540715"/>
            <a:ext cx="1237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53007EC-FD22-402F-85D3-B9977759D7E9}" type="slidenum">
              <a:rPr lang="nl-NL" sz="1200" smtClean="0">
                <a:solidFill>
                  <a:schemeClr val="bg1"/>
                </a:solidFill>
              </a:rPr>
              <a:pPr algn="r"/>
              <a:t>‹nr.›</a:t>
            </a:fld>
            <a:endParaRPr lang="nl-N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68A034B-9E06-F42F-CDAA-09E56644A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-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596AC-8E5D-5A59-BC2A-2D2FAAC037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-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8DB707-E2FB-7936-D5FF-35F0BA81E42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34A933E6-02F8-482C-8A6D-CEE06ACD50B0}" type="datetime1">
              <a:rPr lang="-"/>
              <a:pPr lvl="0"/>
              <a:t>29-8-2024</a:t>
            </a:fld>
            <a:endParaRPr lang="-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B606A7-EAC8-11C9-3D9B-83D5CEFD668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-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05F299-0A65-7D59-C027-47694DA470F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E6C57319-DD70-467B-94EF-32939525F6EE}" type="slidenum">
              <a:t>‹nr.›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92866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zuidelijkeontsluitingsweg@putten.n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D60B6E5-1054-03E7-390C-258750EF1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29 augustus 2024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27C6C31-9AE8-AE65-E595-26CF5382B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Voorkeurstracé Zuidelijke ontsluitingsweg</a:t>
            </a:r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D75BAA16-196F-4FA9-6CA4-D23D6D8116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5" r="12995"/>
          <a:stretch/>
        </p:blipFill>
        <p:spPr/>
      </p:pic>
    </p:spTree>
    <p:extLst>
      <p:ext uri="{BB962C8B-B14F-4D97-AF65-F5344CB8AC3E}">
        <p14:creationId xmlns:p14="http://schemas.microsoft.com/office/powerpoint/2010/main" val="321260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67E0A-7CC6-60E5-9238-85FFEAF4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AF2147-3F6C-3C0C-82E7-E747895B1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7245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Zoekgebied tussen ZF3 en ZF4 iets vergroot voor onderzoek en participatie</a:t>
            </a:r>
          </a:p>
          <a:p>
            <a:r>
              <a:rPr lang="nl-NL" dirty="0"/>
              <a:t>Focus op één tracé als geheel</a:t>
            </a:r>
          </a:p>
          <a:p>
            <a:r>
              <a:rPr lang="nl-NL" dirty="0"/>
              <a:t>QuickScan (milieu)onderzoeken</a:t>
            </a:r>
          </a:p>
          <a:p>
            <a:r>
              <a:rPr lang="nl-NL" dirty="0">
                <a:cs typeface="Arial"/>
              </a:rPr>
              <a:t>Gebiedsateliers (participatie)</a:t>
            </a:r>
          </a:p>
          <a:p>
            <a:r>
              <a:rPr lang="nl-NL" dirty="0">
                <a:cs typeface="Arial"/>
              </a:rPr>
              <a:t>Voorkeurstracé definiëren met een financiële doorrekening</a:t>
            </a:r>
          </a:p>
          <a:p>
            <a:pPr marL="0" indent="0">
              <a:buNone/>
            </a:pPr>
            <a:endParaRPr lang="nl-NL" dirty="0">
              <a:cs typeface="Arial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2A3244-9AFE-FB84-41A3-85915AEE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86" y="1690688"/>
            <a:ext cx="4565314" cy="340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A387F95-F4AA-6A82-A7DC-23479B29E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86" y="4239706"/>
            <a:ext cx="1181806" cy="8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67E0A-7CC6-60E5-9238-85FFEAF4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Participatie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AF2147-3F6C-3C0C-82E7-E747895B1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706021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l-NL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Gebiedsateliers </a:t>
            </a:r>
            <a:r>
              <a:rPr lang="nl-NL" sz="2200" dirty="0">
                <a:solidFill>
                  <a:srgbClr val="000000"/>
                </a:solidFill>
                <a:latin typeface="Arial"/>
                <a:cs typeface="Arial"/>
              </a:rPr>
              <a:t>(D</a:t>
            </a:r>
            <a:r>
              <a:rPr lang="nl-NL" sz="220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e Blokhut </a:t>
            </a:r>
            <a:r>
              <a:rPr lang="nl-NL" sz="2200" dirty="0">
                <a:solidFill>
                  <a:srgbClr val="000000"/>
                </a:solidFill>
                <a:latin typeface="Arial"/>
                <a:cs typeface="Arial"/>
              </a:rPr>
              <a:t>25/26/27 maart)</a:t>
            </a:r>
          </a:p>
          <a:p>
            <a:endParaRPr lang="nl-NL" sz="2200" dirty="0">
              <a:cs typeface="Arial"/>
            </a:endParaRPr>
          </a:p>
          <a:p>
            <a:r>
              <a:rPr lang="nl-NL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Keukentafelgesprekken </a:t>
            </a:r>
            <a:r>
              <a:rPr lang="nl-NL" sz="220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(nov. ‘23 – heden)</a:t>
            </a:r>
          </a:p>
          <a:p>
            <a:pPr marL="0" indent="0">
              <a:buNone/>
            </a:pPr>
            <a:endParaRPr lang="nl-NL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Overige gesprekken:</a:t>
            </a:r>
            <a:endParaRPr lang="nl-NL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Belangenorganisaties (o.a.)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Stichting Natuur en Milieu Putten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Puttens Historisch Genootschap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Stichting Landschapsbeheer Gelderland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Stichting Wandelnet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Waterschap Vallei en Veluwe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Provincie Gelderland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Afstemming Wet natuurbescherming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Project Voorthuizerstraat (N303)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NL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endParaRPr lang="nl-NL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endParaRPr lang="nl-NL" dirty="0">
              <a:cs typeface="Arial" panose="020B0604020202020204"/>
            </a:endParaRPr>
          </a:p>
        </p:txBody>
      </p:sp>
      <p:pic>
        <p:nvPicPr>
          <p:cNvPr id="6" name="Afbeelding 5" descr="Afbeelding met kleding, stoel, meubels, overdekt&#10;&#10;Automatisch gegenereerde beschrijving">
            <a:extLst>
              <a:ext uri="{FF2B5EF4-FFF2-40B4-BE49-F238E27FC236}">
                <a16:creationId xmlns:a16="http://schemas.microsoft.com/office/drawing/2014/main" id="{9F57D510-1AE0-8CEE-5588-1BD900498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16293"/>
          <a:stretch/>
        </p:blipFill>
        <p:spPr bwMode="auto">
          <a:xfrm>
            <a:off x="7766263" y="1690688"/>
            <a:ext cx="3587537" cy="400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06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C54A7-5B5B-11A9-8132-FCFA5E98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reacties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2E042-1D58-6939-5BE4-1459544B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Op welke manier heeft u gereageerd: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 350 mensen aanwezig bij de Gebiedsateliers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 3x4 thema kaarten vol informatie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 63 reactieformulieren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 vele mails met uitgebreide bijlagen met informatie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 16 keukentafelgesprekken</a:t>
            </a:r>
          </a:p>
          <a:p>
            <a:pPr marL="457200" lvl="1" indent="0">
              <a:buNone/>
            </a:pPr>
            <a:endParaRPr lang="nl-NL" sz="2000" dirty="0"/>
          </a:p>
          <a:p>
            <a:r>
              <a:rPr lang="nl-NL" dirty="0"/>
              <a:t>Algemene informatie verwerkt op de vier thema kaarten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</a:t>
            </a:r>
            <a:r>
              <a:rPr lang="nl-NL" sz="2000" dirty="0"/>
              <a:t>Specifieke informatie komt terug in de vervolgonderzoeken (b.v. dassenburchten)</a:t>
            </a:r>
          </a:p>
          <a:p>
            <a:pPr marL="457200" lvl="1" indent="0">
              <a:buNone/>
            </a:pPr>
            <a:endParaRPr lang="nl-NL" sz="2000" dirty="0"/>
          </a:p>
          <a:p>
            <a:r>
              <a:rPr lang="nl-NL" dirty="0"/>
              <a:t>Geanonimiseerd gebundeld in één document (‘Opbrengsten Gebiedsateliers’) en voorzien van een algemene reactie</a:t>
            </a:r>
          </a:p>
          <a:p>
            <a:pPr lvl="1"/>
            <a:r>
              <a:rPr lang="nl-NL" sz="2000" dirty="0"/>
              <a:t>Openbaar beschikbaar na besluitvorming B&amp;W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098116-ACD1-BF09-D103-B12569BB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365125"/>
            <a:ext cx="4705350" cy="28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40B3B-1561-A662-2317-8AFEAC0F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QuickScan onderzoeken</a:t>
            </a:r>
            <a:br>
              <a:rPr lang="nl-NL" dirty="0"/>
            </a:br>
            <a:r>
              <a:rPr lang="nl-NL" sz="2800" dirty="0"/>
              <a:t>(Inclusief advies en afstemming met overige partijen)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6CB8273-AE25-90BB-AB96-22D901DBE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7172" y="1812942"/>
            <a:ext cx="1683263" cy="7174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7D2937-0A82-C7F9-CF46-8E1C8DB32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56" y="2085934"/>
            <a:ext cx="3400916" cy="16470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7E51696-149F-5545-7363-B075909E6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79" y="1994966"/>
            <a:ext cx="2404017" cy="61547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958EBC-1C76-3216-65A7-092BDC92B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783" y="3068234"/>
            <a:ext cx="2095500" cy="3619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FAFEEB6-A929-58D4-1B17-A5D3E3099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507" y="2530398"/>
            <a:ext cx="1888208" cy="152183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EDE92BF-B22E-D74A-6F82-839553B21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524" y="4693713"/>
            <a:ext cx="1533333" cy="82857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51DA0E8-0E57-56CE-5F91-33E04A062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843285"/>
            <a:ext cx="2133333" cy="60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C5BEE7C-B19B-B725-C20A-CF20185F8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9515" y="4693713"/>
            <a:ext cx="2682901" cy="95294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AEEBCC-8BB4-C5F3-A8F6-34F4DFA83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9411" y="4901083"/>
            <a:ext cx="3109960" cy="116899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0C77EFE-19F9-820D-04F0-0FC34F556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9283" y="3912539"/>
            <a:ext cx="2257143" cy="68571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3E84803-494C-1CAF-D931-75CB2A548A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2087" y="1187864"/>
            <a:ext cx="1595963" cy="167612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20435C-A34A-24B0-936D-4D8D16D114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8357" y="5688164"/>
            <a:ext cx="2857500" cy="5334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1C0C163-E163-4A5B-C6A3-83E3EDB04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0505" y="3738278"/>
            <a:ext cx="2133333" cy="89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9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B54A7C36-ECD6-39D1-3C84-F0606D20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diagram, schermopname&#10;&#10;Automatisch gegenereerde beschrijving">
            <a:extLst>
              <a:ext uri="{FF2B5EF4-FFF2-40B4-BE49-F238E27FC236}">
                <a16:creationId xmlns:a16="http://schemas.microsoft.com/office/drawing/2014/main" id="{6951F0E8-D4E7-6C86-5D79-E3252E0E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5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diagram, schermopname&#10;&#10;Automatisch gegenereerde beschrijving">
            <a:extLst>
              <a:ext uri="{FF2B5EF4-FFF2-40B4-BE49-F238E27FC236}">
                <a16:creationId xmlns:a16="http://schemas.microsoft.com/office/drawing/2014/main" id="{9C61A5FA-5768-87AE-BBA4-BAE5D6CE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7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9FB1A070-8E24-CE52-CFDA-6534B92F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schermopname, diagram&#10;&#10;Automatisch gegenereerde beschrijving">
            <a:extLst>
              <a:ext uri="{FF2B5EF4-FFF2-40B4-BE49-F238E27FC236}">
                <a16:creationId xmlns:a16="http://schemas.microsoft.com/office/drawing/2014/main" id="{00075E07-1F1F-4C3E-360A-0FA82CA7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7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schermopname, diagram&#10;&#10;Automatisch gegenereerde beschrijving">
            <a:extLst>
              <a:ext uri="{FF2B5EF4-FFF2-40B4-BE49-F238E27FC236}">
                <a16:creationId xmlns:a16="http://schemas.microsoft.com/office/drawing/2014/main" id="{3F082C86-1B06-79C8-18CC-43CCD08B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4C9CD-1F46-C9FB-C9D3-8901BE93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Even voorstellen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4CB32F-56E0-4636-43E7-01349ADCA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7" b="8687"/>
          <a:stretch/>
        </p:blipFill>
        <p:spPr>
          <a:xfrm>
            <a:off x="838200" y="1690688"/>
            <a:ext cx="1440000" cy="1440000"/>
          </a:xfrm>
          <a:prstGeom prst="ellipse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F8F5ECF-413D-B051-9D1F-9C4F45D27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21405"/>
            <a:ext cx="1440000" cy="1440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AB8466-41EF-6641-0466-84833ABCB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4" t="12602" r="24236" b="37467"/>
          <a:stretch/>
        </p:blipFill>
        <p:spPr>
          <a:xfrm>
            <a:off x="838200" y="4752632"/>
            <a:ext cx="1440000" cy="1440000"/>
          </a:xfrm>
          <a:prstGeom prst="ellipse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A737780-D200-6E02-3917-EB32DDE274E2}"/>
              </a:ext>
            </a:extLst>
          </p:cNvPr>
          <p:cNvSpPr txBox="1"/>
          <p:nvPr/>
        </p:nvSpPr>
        <p:spPr>
          <a:xfrm>
            <a:off x="2441194" y="2025967"/>
            <a:ext cx="640918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>
                <a:solidFill>
                  <a:schemeClr val="tx2"/>
                </a:solidFill>
              </a:rPr>
              <a:t>Sander van Nieuwenhuizen</a:t>
            </a:r>
            <a:endParaRPr lang="nl-NL" sz="2800" b="1">
              <a:solidFill>
                <a:schemeClr val="tx2"/>
              </a:solidFill>
              <a:cs typeface="Arial"/>
            </a:endParaRPr>
          </a:p>
          <a:p>
            <a:r>
              <a:rPr lang="nl-NL" b="1">
                <a:solidFill>
                  <a:schemeClr val="bg2"/>
                </a:solidFill>
              </a:rPr>
              <a:t>Wethouder</a:t>
            </a:r>
            <a:endParaRPr lang="nl-NL" sz="3200" b="1">
              <a:solidFill>
                <a:schemeClr val="bg2"/>
              </a:solidFill>
              <a:cs typeface="Arial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0E74A53-48E7-92D2-77CF-DF8F702F7637}"/>
              </a:ext>
            </a:extLst>
          </p:cNvPr>
          <p:cNvSpPr txBox="1"/>
          <p:nvPr/>
        </p:nvSpPr>
        <p:spPr>
          <a:xfrm>
            <a:off x="2441193" y="3556939"/>
            <a:ext cx="640918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>
                <a:solidFill>
                  <a:schemeClr val="tx2"/>
                </a:solidFill>
              </a:rPr>
              <a:t>Odile de Man</a:t>
            </a:r>
            <a:endParaRPr lang="nl-NL" sz="2800" b="1">
              <a:solidFill>
                <a:schemeClr val="tx2"/>
              </a:solidFill>
              <a:cs typeface="Arial"/>
            </a:endParaRPr>
          </a:p>
          <a:p>
            <a:r>
              <a:rPr lang="nl-NL" b="1">
                <a:solidFill>
                  <a:schemeClr val="bg2"/>
                </a:solidFill>
              </a:rPr>
              <a:t>Projectleider</a:t>
            </a:r>
            <a:endParaRPr lang="nl-NL" sz="3200">
              <a:solidFill>
                <a:schemeClr val="bg2"/>
              </a:solidFill>
              <a:cs typeface="Arial" panose="020B060402020202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83B4790-B4F3-73BC-1E8E-2D1D98C23C53}"/>
              </a:ext>
            </a:extLst>
          </p:cNvPr>
          <p:cNvSpPr txBox="1"/>
          <p:nvPr/>
        </p:nvSpPr>
        <p:spPr>
          <a:xfrm>
            <a:off x="2441194" y="5087911"/>
            <a:ext cx="640918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>
                <a:solidFill>
                  <a:schemeClr val="tx2"/>
                </a:solidFill>
              </a:rPr>
              <a:t>Reinier Kalt</a:t>
            </a:r>
            <a:endParaRPr lang="nl-NL" sz="2800" b="1">
              <a:solidFill>
                <a:schemeClr val="tx2"/>
              </a:solidFill>
              <a:cs typeface="Arial"/>
            </a:endParaRPr>
          </a:p>
          <a:p>
            <a:r>
              <a:rPr lang="nl-NL" b="1">
                <a:solidFill>
                  <a:schemeClr val="bg2"/>
                </a:solidFill>
              </a:rPr>
              <a:t>Avondbegeleider</a:t>
            </a:r>
            <a:endParaRPr lang="nl-NL" sz="3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6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3FBCD70E-F4C3-9CBA-E252-41F2BCF1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diagram, schermopname&#10;&#10;Automatisch gegenereerde beschrijving">
            <a:extLst>
              <a:ext uri="{FF2B5EF4-FFF2-40B4-BE49-F238E27FC236}">
                <a16:creationId xmlns:a16="http://schemas.microsoft.com/office/drawing/2014/main" id="{051C8E1E-CD38-F653-A8CF-500571C4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atlas, schermopname&#10;&#10;Automatisch gegenereerde beschrijving">
            <a:extLst>
              <a:ext uri="{FF2B5EF4-FFF2-40B4-BE49-F238E27FC236}">
                <a16:creationId xmlns:a16="http://schemas.microsoft.com/office/drawing/2014/main" id="{0B8876D2-D2F1-2A9B-C331-119EE06B99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8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7416878A-9B77-4558-D4B2-B48C18D7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diagram, schermopname&#10;&#10;Automatisch gegenereerde beschrijving">
            <a:extLst>
              <a:ext uri="{FF2B5EF4-FFF2-40B4-BE49-F238E27FC236}">
                <a16:creationId xmlns:a16="http://schemas.microsoft.com/office/drawing/2014/main" id="{8CC35C42-0B9C-99B0-477F-BDA85A46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4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diagram, schermopname&#10;&#10;Automatisch gegenereerde beschrijving">
            <a:extLst>
              <a:ext uri="{FF2B5EF4-FFF2-40B4-BE49-F238E27FC236}">
                <a16:creationId xmlns:a16="http://schemas.microsoft.com/office/drawing/2014/main" id="{EEE8BA44-D19E-54BA-9985-2ACDD0C5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45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91DBE-DC7D-25EE-1265-78D3756D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Geluid- en stikstof onderzoek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B3B84B5-B955-7F67-4531-FEF7A3CD0B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6932" y="1981994"/>
            <a:ext cx="4652372" cy="3790156"/>
          </a:xfrm>
          <a:ln w="25400">
            <a:solidFill>
              <a:srgbClr val="0070C0"/>
            </a:solidFill>
          </a:ln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14FC300-32BB-6F0E-04E1-FF00F3B82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5850" y="1981994"/>
            <a:ext cx="4586950" cy="3790156"/>
          </a:xfr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65708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3D7955C-1E3C-A66B-EA53-30D0F97A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err="1"/>
              <a:t>Voorkeurstracé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9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40B3B-1561-A662-2317-8AFEAC0F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Belangenafweging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362BA6-3D44-D478-569B-794696CD6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nl-NL" dirty="0"/>
              <a:t>Natuur </a:t>
            </a:r>
            <a:r>
              <a:rPr lang="nl-NL" sz="2200" dirty="0"/>
              <a:t>(oude bosgroeiplaatsen en ecologische hoge verwachtingen)</a:t>
            </a:r>
          </a:p>
          <a:p>
            <a:r>
              <a:rPr lang="nl-NL" dirty="0"/>
              <a:t>Hoofdspanningsnet (</a:t>
            </a:r>
            <a:r>
              <a:rPr lang="nl-NL" sz="2000" dirty="0"/>
              <a:t>met aanwezige masten)</a:t>
            </a:r>
          </a:p>
          <a:p>
            <a:r>
              <a:rPr lang="nl-NL" dirty="0"/>
              <a:t>Aanwezige bebouwing </a:t>
            </a:r>
            <a:r>
              <a:rPr lang="nl-NL" sz="2000" dirty="0"/>
              <a:t>(Woningen en (agrarische)bedrijven)</a:t>
            </a:r>
          </a:p>
          <a:p>
            <a:r>
              <a:rPr lang="nl-NL" dirty="0"/>
              <a:t>Minimale ontwerprichtlijnen </a:t>
            </a:r>
            <a:r>
              <a:rPr lang="nl-NL" sz="2000" dirty="0"/>
              <a:t>(van een 80 km/uur weg (CROW norm)</a:t>
            </a:r>
            <a:r>
              <a:rPr lang="nl-NL" dirty="0"/>
              <a:t>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D2F5B8-683E-9E59-60F8-5C84ED43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70" y="459074"/>
            <a:ext cx="5057230" cy="60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0836E85F-752B-64BB-DB65-59AFE806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B7846-9088-BFDC-CC45-6359BD46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B22A0B-33CC-E5B6-244C-691441AD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3000" b="1" dirty="0"/>
              <a:t>Presentatie voorkeurstracé </a:t>
            </a:r>
            <a:r>
              <a:rPr lang="nl-NL" sz="1900" b="1" dirty="0">
                <a:solidFill>
                  <a:schemeClr val="bg2"/>
                </a:solidFill>
              </a:rPr>
              <a:t>20:00 - 20:45uur</a:t>
            </a:r>
          </a:p>
          <a:p>
            <a:pPr lvl="1"/>
            <a:r>
              <a:rPr lang="nl-NL" dirty="0"/>
              <a:t>Aanleiding door wethouder Sander van Nieuwenhuizen</a:t>
            </a:r>
          </a:p>
          <a:p>
            <a:pPr marL="914400" lvl="2" indent="0">
              <a:buNone/>
            </a:pPr>
            <a:endParaRPr lang="nl-NL" dirty="0"/>
          </a:p>
          <a:p>
            <a:pPr lvl="1"/>
            <a:r>
              <a:rPr lang="nl-NL" dirty="0"/>
              <a:t>Verloop onderzoek en uitkomsten participatie door projectleider Odile de Man</a:t>
            </a:r>
          </a:p>
          <a:p>
            <a:pPr marL="914400" lvl="2" indent="0">
              <a:buNone/>
            </a:pPr>
            <a:endParaRPr lang="nl-NL" dirty="0"/>
          </a:p>
          <a:p>
            <a:pPr lvl="1"/>
            <a:r>
              <a:rPr lang="nl-NL" dirty="0"/>
              <a:t>Uitkomst onderzoek en voorkeurstracé door Reinier Kalt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Mogelijkheid tot het stellen van vragen </a:t>
            </a:r>
            <a:r>
              <a:rPr kumimoji="0" lang="nl-NL" sz="1900" b="1" i="0" u="none" strike="noStrike" kern="1200" cap="none" spc="0" normalizeH="0" baseline="0" noProof="0" dirty="0">
                <a:ln>
                  <a:noFill/>
                </a:ln>
                <a:solidFill>
                  <a:srgbClr val="C0AD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20:45 - 21:15uur</a:t>
            </a:r>
          </a:p>
          <a:p>
            <a:pPr marL="914400" lvl="2" indent="0">
              <a:buNone/>
            </a:pPr>
            <a:endParaRPr lang="nl-NL" sz="3000" dirty="0"/>
          </a:p>
          <a:p>
            <a:r>
              <a:rPr lang="nl-NL" sz="3000" b="1" dirty="0"/>
              <a:t>Kennisnemen van tracé op borden in de zaal </a:t>
            </a:r>
            <a:r>
              <a:rPr lang="nl-NL" sz="1900" b="1" dirty="0">
                <a:solidFill>
                  <a:schemeClr val="bg2"/>
                </a:solidFill>
              </a:rPr>
              <a:t>21:15 - 22:00uur</a:t>
            </a:r>
            <a:endParaRPr lang="nl-NL" sz="1900" b="1" dirty="0">
              <a:solidFill>
                <a:schemeClr val="bg2"/>
              </a:solidFill>
              <a:cs typeface="Arial"/>
            </a:endParaRPr>
          </a:p>
          <a:p>
            <a:pPr lvl="1"/>
            <a:endParaRPr lang="nl-NL" b="1" dirty="0"/>
          </a:p>
          <a:p>
            <a:r>
              <a:rPr lang="nl-NL" sz="3000" b="1" dirty="0"/>
              <a:t>Einde avond </a:t>
            </a:r>
            <a:r>
              <a:rPr lang="nl-NL" sz="1900" b="1" dirty="0">
                <a:solidFill>
                  <a:schemeClr val="bg2"/>
                </a:solidFill>
              </a:rPr>
              <a:t>22:00uur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2503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6AE5D959-6833-5AC1-3496-E0C3380F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37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E428C2B6-7F29-59FF-CE98-C6931EEF4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3516"/>
            <a:ext cx="10905066" cy="4770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94DBF1E-B774-DBD1-EFA8-078E7FF4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19" y="5030297"/>
            <a:ext cx="2261812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9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kaart, atlas, schermopname&#10;&#10;Automatisch gegenereerde beschrijving">
            <a:extLst>
              <a:ext uri="{FF2B5EF4-FFF2-40B4-BE49-F238E27FC236}">
                <a16:creationId xmlns:a16="http://schemas.microsoft.com/office/drawing/2014/main" id="{6FAB7A25-992F-303B-4F57-538A2DBF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61E4208-8B0D-4C20-41C8-0CBC2386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78" y="4761377"/>
            <a:ext cx="299949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32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B74E9-92D6-610F-08E5-C76E3DE4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Globale kosten indicatie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06470B-DF7A-CE74-3161-AB8B5EE2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239"/>
            <a:ext cx="10515600" cy="46191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sz="2000" b="1" dirty="0">
                <a:cs typeface="Arial"/>
              </a:rPr>
              <a:t>De eerste globale indicatie van de kosten (inclusief 2 rotondes, 2 fietstunnel, alle overige noodzakelijke maatregelen aan de wegenstructuur van Putten en grondverwerving) </a:t>
            </a:r>
            <a:r>
              <a:rPr lang="nl-NL" sz="2000" b="1" dirty="0">
                <a:solidFill>
                  <a:srgbClr val="FF0000"/>
                </a:solidFill>
                <a:cs typeface="Arial"/>
              </a:rPr>
              <a:t>circa 45 miljoen </a:t>
            </a:r>
          </a:p>
          <a:p>
            <a:pPr marL="457200" lvl="1" indent="0">
              <a:buNone/>
            </a:pPr>
            <a:endParaRPr lang="nl-NL" sz="2000" b="1" dirty="0">
              <a:cs typeface="Arial"/>
            </a:endParaRPr>
          </a:p>
          <a:p>
            <a:pPr lvl="1"/>
            <a:endParaRPr lang="nl-NL" sz="2000" b="1" dirty="0">
              <a:cs typeface="Arial"/>
            </a:endParaRPr>
          </a:p>
          <a:p>
            <a:pPr marL="457200" lvl="1" indent="0">
              <a:buNone/>
            </a:pPr>
            <a:endParaRPr lang="nl-NL" sz="2000" b="1" dirty="0">
              <a:cs typeface="Arial"/>
            </a:endParaRPr>
          </a:p>
          <a:p>
            <a:pPr marL="457200" lvl="1" indent="0">
              <a:buNone/>
            </a:pPr>
            <a:endParaRPr lang="nl-NL" sz="2000" b="1" dirty="0">
              <a:cs typeface="Arial"/>
            </a:endParaRPr>
          </a:p>
          <a:p>
            <a:pPr marL="457200" lvl="1" indent="0">
              <a:buNone/>
            </a:pPr>
            <a:r>
              <a:rPr lang="nl-NL" sz="2000" b="1" dirty="0">
                <a:cs typeface="Arial"/>
              </a:rPr>
              <a:t>Daarbovenop komen de kosten van onder andere:</a:t>
            </a:r>
          </a:p>
          <a:p>
            <a:pPr lvl="2"/>
            <a:r>
              <a:rPr lang="nl-NL" dirty="0">
                <a:cs typeface="Arial"/>
              </a:rPr>
              <a:t>Nadeelcompensatie (planschade)</a:t>
            </a:r>
          </a:p>
          <a:p>
            <a:pPr lvl="2"/>
            <a:r>
              <a:rPr lang="nl-NL" dirty="0">
                <a:cs typeface="Arial"/>
              </a:rPr>
              <a:t>Verleggen kabels en leidingen</a:t>
            </a:r>
          </a:p>
          <a:p>
            <a:pPr lvl="2"/>
            <a:r>
              <a:rPr lang="nl-NL" dirty="0">
                <a:cs typeface="Arial"/>
              </a:rPr>
              <a:t>Geluidsmaatregelen / landschappelijke inpassing</a:t>
            </a:r>
          </a:p>
          <a:p>
            <a:pPr lvl="2"/>
            <a:r>
              <a:rPr lang="nl-NL" dirty="0">
                <a:cs typeface="Arial"/>
              </a:rPr>
              <a:t>Uitkoop percelen t.b.v. de noodzakelijke maatregelen</a:t>
            </a:r>
          </a:p>
          <a:p>
            <a:pPr lvl="2"/>
            <a:r>
              <a:rPr lang="nl-NL" dirty="0">
                <a:cs typeface="Arial"/>
              </a:rPr>
              <a:t>Juridische procedures</a:t>
            </a:r>
          </a:p>
          <a:p>
            <a:pPr lvl="2"/>
            <a:r>
              <a:rPr lang="nl-NL" dirty="0">
                <a:cs typeface="Arial"/>
              </a:rPr>
              <a:t>Technische en projectmatige voorbereidingskosten</a:t>
            </a:r>
          </a:p>
          <a:p>
            <a:pPr lvl="2"/>
            <a:r>
              <a:rPr lang="nl-NL" dirty="0">
                <a:cs typeface="Arial"/>
              </a:rPr>
              <a:t>Verdiepende onderzoeken</a:t>
            </a:r>
            <a:endParaRPr lang="nl-NL" dirty="0"/>
          </a:p>
          <a:p>
            <a:pPr lvl="1"/>
            <a:endParaRPr lang="nl-NL" dirty="0">
              <a:cs typeface="Arial" panose="020B0604020202020204"/>
            </a:endParaRPr>
          </a:p>
          <a:p>
            <a:endParaRPr lang="nl-NL" dirty="0">
              <a:cs typeface="Arial" panose="020B060402020202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F69867-B28A-DB21-799A-14766E6E027A}"/>
              </a:ext>
            </a:extLst>
          </p:cNvPr>
          <p:cNvSpPr txBox="1"/>
          <p:nvPr/>
        </p:nvSpPr>
        <p:spPr>
          <a:xfrm>
            <a:off x="838200" y="2811095"/>
            <a:ext cx="10515600" cy="71508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dirty="0"/>
              <a:t>Bij deze kostenberekening moet rekening worden gehouden met een marge van ca. 40%. </a:t>
            </a:r>
          </a:p>
          <a:p>
            <a:pPr algn="ctr"/>
            <a:r>
              <a:rPr lang="nl-NL" dirty="0"/>
              <a:t>Het bovenstaande bedrag is exclusief BTW.</a:t>
            </a:r>
          </a:p>
        </p:txBody>
      </p:sp>
    </p:spTree>
    <p:extLst>
      <p:ext uri="{BB962C8B-B14F-4D97-AF65-F5344CB8AC3E}">
        <p14:creationId xmlns:p14="http://schemas.microsoft.com/office/powerpoint/2010/main" val="299884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4B14062-1755-7D73-18AA-AD88251394F7}"/>
              </a:ext>
            </a:extLst>
          </p:cNvPr>
          <p:cNvCxnSpPr>
            <a:cxnSpLocks/>
          </p:cNvCxnSpPr>
          <p:nvPr/>
        </p:nvCxnSpPr>
        <p:spPr>
          <a:xfrm>
            <a:off x="1806647" y="3458001"/>
            <a:ext cx="9343318" cy="0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B4E955BA-2270-AE91-F00D-BE2379CA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77500" cy="598261"/>
          </a:xfrm>
        </p:spPr>
        <p:txBody>
          <a:bodyPr>
            <a:noAutofit/>
          </a:bodyPr>
          <a:lstStyle/>
          <a:p>
            <a:r>
              <a:rPr lang="nl-NL"/>
              <a:t>Vervolgproces</a:t>
            </a:r>
            <a:endParaRPr lang="nl-NL" sz="3200">
              <a:cs typeface="Arial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47DDB0B7-4A59-BE97-9499-3FD0DFB3F752}"/>
              </a:ext>
            </a:extLst>
          </p:cNvPr>
          <p:cNvCxnSpPr>
            <a:cxnSpLocks/>
          </p:cNvCxnSpPr>
          <p:nvPr/>
        </p:nvCxnSpPr>
        <p:spPr>
          <a:xfrm flipV="1">
            <a:off x="1013792" y="3454865"/>
            <a:ext cx="4128659" cy="1152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BFFAC64-3E06-7AF8-9B1E-CCD24D8770A7}"/>
              </a:ext>
            </a:extLst>
          </p:cNvPr>
          <p:cNvCxnSpPr>
            <a:cxnSpLocks/>
          </p:cNvCxnSpPr>
          <p:nvPr/>
        </p:nvCxnSpPr>
        <p:spPr>
          <a:xfrm>
            <a:off x="7563474" y="3454865"/>
            <a:ext cx="709613" cy="767911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B02C491-1204-56EC-E983-546B1EE9B309}"/>
              </a:ext>
            </a:extLst>
          </p:cNvPr>
          <p:cNvCxnSpPr>
            <a:cxnSpLocks/>
          </p:cNvCxnSpPr>
          <p:nvPr/>
        </p:nvCxnSpPr>
        <p:spPr>
          <a:xfrm flipH="1">
            <a:off x="8273087" y="2751687"/>
            <a:ext cx="743278" cy="714703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5C1B6B64-25F3-998B-A97B-D69ECCC47E18}"/>
              </a:ext>
            </a:extLst>
          </p:cNvPr>
          <p:cNvCxnSpPr>
            <a:cxnSpLocks/>
          </p:cNvCxnSpPr>
          <p:nvPr/>
        </p:nvCxnSpPr>
        <p:spPr>
          <a:xfrm flipV="1">
            <a:off x="1806647" y="2684477"/>
            <a:ext cx="654941" cy="770388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al 31">
            <a:extLst>
              <a:ext uri="{FF2B5EF4-FFF2-40B4-BE49-F238E27FC236}">
                <a16:creationId xmlns:a16="http://schemas.microsoft.com/office/drawing/2014/main" id="{AD353369-82FC-DD00-B6AE-368C1E151D7B}"/>
              </a:ext>
            </a:extLst>
          </p:cNvPr>
          <p:cNvSpPr/>
          <p:nvPr/>
        </p:nvSpPr>
        <p:spPr>
          <a:xfrm>
            <a:off x="1963511" y="1885318"/>
            <a:ext cx="1189891" cy="875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/>
              <a:t>Mrt. 2024</a:t>
            </a:r>
            <a:endParaRPr lang="nl-NL" b="1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23E7D644-B086-75FA-28AA-65F409156219}"/>
              </a:ext>
            </a:extLst>
          </p:cNvPr>
          <p:cNvSpPr/>
          <p:nvPr/>
        </p:nvSpPr>
        <p:spPr>
          <a:xfrm>
            <a:off x="3375665" y="4126396"/>
            <a:ext cx="1066166" cy="875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>
                <a:solidFill>
                  <a:schemeClr val="bg1"/>
                </a:solidFill>
              </a:rPr>
              <a:t>Q2</a:t>
            </a:r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E5796A3E-BF82-1D96-874A-B71BAE931082}"/>
              </a:ext>
            </a:extLst>
          </p:cNvPr>
          <p:cNvSpPr/>
          <p:nvPr/>
        </p:nvSpPr>
        <p:spPr>
          <a:xfrm>
            <a:off x="4896639" y="1897706"/>
            <a:ext cx="1070131" cy="875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bg1"/>
                </a:solidFill>
              </a:rPr>
              <a:t>Q3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014D3A17-F539-8B21-BF60-EDC74FEF2959}"/>
              </a:ext>
            </a:extLst>
          </p:cNvPr>
          <p:cNvSpPr/>
          <p:nvPr/>
        </p:nvSpPr>
        <p:spPr>
          <a:xfrm>
            <a:off x="7740004" y="4137719"/>
            <a:ext cx="1066166" cy="87597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Q4</a:t>
            </a:r>
            <a:endParaRPr lang="nl-NL" b="1" dirty="0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43C4D96C-15FB-CCD3-FDA5-B7CC776B8C9F}"/>
              </a:ext>
            </a:extLst>
          </p:cNvPr>
          <p:cNvSpPr/>
          <p:nvPr/>
        </p:nvSpPr>
        <p:spPr>
          <a:xfrm>
            <a:off x="8644726" y="1897706"/>
            <a:ext cx="1085686" cy="87597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/>
              <a:t>2025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1D6DF4E-5574-B3C9-71B8-1398D0A9F095}"/>
              </a:ext>
            </a:extLst>
          </p:cNvPr>
          <p:cNvSpPr txBox="1"/>
          <p:nvPr/>
        </p:nvSpPr>
        <p:spPr>
          <a:xfrm>
            <a:off x="1394540" y="1411588"/>
            <a:ext cx="221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Gebiedsateliers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864C2EAD-D80A-32A2-DD4D-039BAA72D097}"/>
              </a:ext>
            </a:extLst>
          </p:cNvPr>
          <p:cNvSpPr txBox="1"/>
          <p:nvPr/>
        </p:nvSpPr>
        <p:spPr>
          <a:xfrm>
            <a:off x="2027524" y="5012208"/>
            <a:ext cx="2907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Verwerken uitkomsten participatie en onderzoeken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8E4810F-3D79-9757-5E71-CF66CD3D6423}"/>
              </a:ext>
            </a:extLst>
          </p:cNvPr>
          <p:cNvSpPr txBox="1"/>
          <p:nvPr/>
        </p:nvSpPr>
        <p:spPr>
          <a:xfrm>
            <a:off x="4679785" y="1105247"/>
            <a:ext cx="252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Voorstel voorkeursvariant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EF99A3C6-7696-089A-B070-5B3110D40B94}"/>
              </a:ext>
            </a:extLst>
          </p:cNvPr>
          <p:cNvSpPr txBox="1"/>
          <p:nvPr/>
        </p:nvSpPr>
        <p:spPr>
          <a:xfrm>
            <a:off x="7375660" y="4979391"/>
            <a:ext cx="252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tx2"/>
                </a:solidFill>
              </a:rPr>
              <a:t>Raad kiest voorkeursvariant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B42A296-4F0B-1963-DB65-0561EC039C4F}"/>
              </a:ext>
            </a:extLst>
          </p:cNvPr>
          <p:cNvSpPr txBox="1"/>
          <p:nvPr/>
        </p:nvSpPr>
        <p:spPr>
          <a:xfrm>
            <a:off x="8303492" y="1105247"/>
            <a:ext cx="252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Uitwerken voorkeursvariant</a:t>
            </a:r>
          </a:p>
        </p:txBody>
      </p:sp>
      <p:cxnSp>
        <p:nvCxnSpPr>
          <p:cNvPr id="56" name="Rechte verbindingslijn 55">
            <a:extLst>
              <a:ext uri="{FF2B5EF4-FFF2-40B4-BE49-F238E27FC236}">
                <a16:creationId xmlns:a16="http://schemas.microsoft.com/office/drawing/2014/main" id="{55267C3D-45C7-62D6-336F-D8CB975D9730}"/>
              </a:ext>
            </a:extLst>
          </p:cNvPr>
          <p:cNvCxnSpPr>
            <a:cxnSpLocks/>
          </p:cNvCxnSpPr>
          <p:nvPr/>
        </p:nvCxnSpPr>
        <p:spPr>
          <a:xfrm>
            <a:off x="3289652" y="3459161"/>
            <a:ext cx="709613" cy="76791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2DDE352E-B279-DCA3-F833-AE66FE67B925}"/>
              </a:ext>
            </a:extLst>
          </p:cNvPr>
          <p:cNvCxnSpPr>
            <a:cxnSpLocks/>
          </p:cNvCxnSpPr>
          <p:nvPr/>
        </p:nvCxnSpPr>
        <p:spPr>
          <a:xfrm flipH="1">
            <a:off x="4629776" y="2684477"/>
            <a:ext cx="638510" cy="774755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CCD51A85-AAC3-01E6-C522-71B840AA72EF}"/>
              </a:ext>
            </a:extLst>
          </p:cNvPr>
          <p:cNvCxnSpPr>
            <a:cxnSpLocks/>
          </p:cNvCxnSpPr>
          <p:nvPr/>
        </p:nvCxnSpPr>
        <p:spPr>
          <a:xfrm>
            <a:off x="5096046" y="3466390"/>
            <a:ext cx="667191" cy="756386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383ED7D2-42C1-71D0-D7C1-81E596E959B2}"/>
              </a:ext>
            </a:extLst>
          </p:cNvPr>
          <p:cNvSpPr/>
          <p:nvPr/>
        </p:nvSpPr>
        <p:spPr>
          <a:xfrm>
            <a:off x="5096046" y="4142323"/>
            <a:ext cx="1189891" cy="875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/>
              <a:t>Q3</a:t>
            </a:r>
            <a:endParaRPr lang="nl-NL" b="1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9C0255-ECC9-06F2-8A80-A36360426C49}"/>
              </a:ext>
            </a:extLst>
          </p:cNvPr>
          <p:cNvSpPr txBox="1"/>
          <p:nvPr/>
        </p:nvSpPr>
        <p:spPr>
          <a:xfrm>
            <a:off x="5096046" y="5012208"/>
            <a:ext cx="2213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Terugkoppeling gebiedsateliers en uitkomst onderzoeken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80AC288-201D-5DB8-8452-2D1BA9DCC6A6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789591" y="3472454"/>
            <a:ext cx="594946" cy="663780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9E129557-F766-AA5E-37C6-670EBD5A19AD}"/>
              </a:ext>
            </a:extLst>
          </p:cNvPr>
          <p:cNvSpPr/>
          <p:nvPr/>
        </p:nvSpPr>
        <p:spPr>
          <a:xfrm>
            <a:off x="9789591" y="4136234"/>
            <a:ext cx="1189891" cy="87597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/>
              <a:t>2025</a:t>
            </a:r>
            <a:endParaRPr lang="nl-NL" b="1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F31471D-4828-D08D-072C-22BC88FA08F7}"/>
              </a:ext>
            </a:extLst>
          </p:cNvPr>
          <p:cNvSpPr txBox="1"/>
          <p:nvPr/>
        </p:nvSpPr>
        <p:spPr>
          <a:xfrm>
            <a:off x="9789591" y="5006119"/>
            <a:ext cx="240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tx2"/>
                </a:solidFill>
              </a:rPr>
              <a:t>Participatie uitwerking voorkeursvariant</a:t>
            </a:r>
          </a:p>
        </p:txBody>
      </p:sp>
      <p:pic>
        <p:nvPicPr>
          <p:cNvPr id="24" name="Graphic 23" descr="Markering met effen opvulling">
            <a:extLst>
              <a:ext uri="{FF2B5EF4-FFF2-40B4-BE49-F238E27FC236}">
                <a16:creationId xmlns:a16="http://schemas.microsoft.com/office/drawing/2014/main" id="{DA49B2DF-58EC-84CF-4656-2DFE24A4E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3480" y="26844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5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B74E9-92D6-610F-08E5-C76E3DE4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Besluitvorming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06470B-DF7A-CE74-3161-AB8B5EE2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862"/>
            <a:ext cx="10515600" cy="4678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Arial"/>
              </a:rPr>
              <a:t>Burgemeester en wethouder</a:t>
            </a:r>
          </a:p>
          <a:p>
            <a:pPr lvl="1"/>
            <a:r>
              <a:rPr lang="nl-NL" sz="2000" dirty="0">
                <a:cs typeface="Arial"/>
              </a:rPr>
              <a:t>Zenden het concept besluit inzake de zuidelijke ontsluitingsweg naar de raad</a:t>
            </a:r>
            <a:endParaRPr lang="nl-NL" dirty="0">
              <a:cs typeface="Arial"/>
            </a:endParaRPr>
          </a:p>
          <a:p>
            <a:r>
              <a:rPr lang="nl-NL" dirty="0">
                <a:cs typeface="Arial"/>
              </a:rPr>
              <a:t>Informatieve raadsbijeenkomst</a:t>
            </a:r>
          </a:p>
          <a:p>
            <a:pPr lvl="1"/>
            <a:r>
              <a:rPr lang="nl-NL" sz="2000" dirty="0">
                <a:cs typeface="Arial"/>
              </a:rPr>
              <a:t>Donderdag 26 september </a:t>
            </a:r>
            <a:endParaRPr lang="nl-NL" dirty="0">
              <a:cs typeface="Arial"/>
            </a:endParaRPr>
          </a:p>
          <a:p>
            <a:r>
              <a:rPr lang="nl-NL" dirty="0">
                <a:cs typeface="Arial"/>
              </a:rPr>
              <a:t>Raadscommissievergadering</a:t>
            </a:r>
          </a:p>
          <a:p>
            <a:pPr lvl="1"/>
            <a:r>
              <a:rPr lang="nl-NL" dirty="0">
                <a:cs typeface="Arial"/>
              </a:rPr>
              <a:t>De raad in debat over de zuidelijke ontsluitingsweg</a:t>
            </a:r>
          </a:p>
          <a:p>
            <a:r>
              <a:rPr lang="nl-NL" dirty="0">
                <a:cs typeface="Arial"/>
              </a:rPr>
              <a:t>Raadsvergadering</a:t>
            </a:r>
          </a:p>
          <a:p>
            <a:pPr lvl="1"/>
            <a:r>
              <a:rPr lang="nl-NL" dirty="0">
                <a:cs typeface="Arial"/>
              </a:rPr>
              <a:t>De raad neemt een besluit over de zuidelijke ontsluitingsweg</a:t>
            </a:r>
            <a:endParaRPr lang="nl-NL" dirty="0"/>
          </a:p>
          <a:p>
            <a:pPr lvl="1"/>
            <a:endParaRPr lang="nl-NL" dirty="0"/>
          </a:p>
          <a:p>
            <a:pPr lvl="1"/>
            <a:endParaRPr lang="nl-NL" dirty="0">
              <a:cs typeface="Arial" panose="020B0604020202020204"/>
            </a:endParaRPr>
          </a:p>
          <a:p>
            <a:endParaRPr lang="nl-NL" dirty="0">
              <a:cs typeface="Arial" panose="020B060402020202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F69867-B28A-DB21-799A-14766E6E027A}"/>
              </a:ext>
            </a:extLst>
          </p:cNvPr>
          <p:cNvSpPr txBox="1"/>
          <p:nvPr/>
        </p:nvSpPr>
        <p:spPr>
          <a:xfrm>
            <a:off x="838200" y="5059167"/>
            <a:ext cx="10515600" cy="1328023"/>
          </a:xfrm>
          <a:prstGeom prst="roundRect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nl-NL" dirty="0"/>
          </a:p>
          <a:p>
            <a:pPr algn="ctr"/>
            <a:r>
              <a:rPr lang="nl-NL" dirty="0"/>
              <a:t>Inspreken is mogelijk bij zowel de commissievergadering als de raadsvergadering. U dient zich hiervoor aan te melden. Kijk voor meer informatie op de website van de gemeente Putten.</a:t>
            </a:r>
            <a:endParaRPr lang="nl-NL" dirty="0">
              <a:cs typeface="Arial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629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9B26157E-3122-DD9B-60CE-C1254CD420B9}"/>
              </a:ext>
            </a:extLst>
          </p:cNvPr>
          <p:cNvSpPr txBox="1"/>
          <p:nvPr/>
        </p:nvSpPr>
        <p:spPr>
          <a:xfrm>
            <a:off x="388876" y="1490007"/>
            <a:ext cx="11414248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algn="ctr"/>
            <a:r>
              <a:rPr lang="nl-NL" sz="4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Dank voor uw aanwezigheid</a:t>
            </a:r>
          </a:p>
          <a:p>
            <a:pPr lvl="1" algn="ctr"/>
            <a:endParaRPr lang="nl-NL" sz="2800" b="1">
              <a:cs typeface="Arial"/>
            </a:endParaRPr>
          </a:p>
          <a:p>
            <a:pPr lvl="1" algn="ctr"/>
            <a:r>
              <a:rPr lang="nl-NL" sz="2800" b="1"/>
              <a:t>Vragen of opmerkingen?</a:t>
            </a:r>
            <a:endParaRPr lang="nl-NL" sz="2800" b="1">
              <a:cs typeface="Arial"/>
            </a:endParaRPr>
          </a:p>
          <a:p>
            <a:pPr lvl="1" algn="ctr"/>
            <a:r>
              <a:rPr lang="nl-NL" sz="2800"/>
              <a:t>Ga naar website gemeente -&gt; projecten -&gt; zuidelijke ontsluitingsweg</a:t>
            </a:r>
            <a:endParaRPr lang="nl-NL" sz="2800" b="1">
              <a:cs typeface="Arial"/>
            </a:endParaRPr>
          </a:p>
          <a:p>
            <a:pPr lvl="1" algn="ctr"/>
            <a:endParaRPr lang="nl-NL" sz="2800">
              <a:cs typeface="Arial"/>
            </a:endParaRPr>
          </a:p>
          <a:p>
            <a:pPr lvl="1" algn="ctr"/>
            <a:r>
              <a:rPr lang="nl-NL" sz="2800"/>
              <a:t>E. </a:t>
            </a:r>
            <a:r>
              <a:rPr lang="nl-NL" sz="2800">
                <a:hlinkClick r:id="rId3"/>
              </a:rPr>
              <a:t>zuidelijkeontsluitingsweg@putten.nl</a:t>
            </a:r>
            <a:endParaRPr lang="nl-NL" sz="2800">
              <a:cs typeface="Arial"/>
            </a:endParaRPr>
          </a:p>
          <a:p>
            <a:pPr lvl="1" algn="ctr"/>
            <a:endParaRPr lang="nl-NL" sz="2800">
              <a:cs typeface="Arial"/>
            </a:endParaRPr>
          </a:p>
          <a:p>
            <a:pPr lvl="1" algn="ctr"/>
            <a:r>
              <a:rPr lang="nl-NL" sz="2800"/>
              <a:t>T. (0341) 359 611</a:t>
            </a:r>
            <a:endParaRPr lang="nl-NL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20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169C4-AECD-4006-F89A-996DF82E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Aanleiding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6BB03D-79D0-7D3A-0407-13F0C4590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107315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2400" b="1"/>
              <a:t>Raadsbesluit inclusief amendement </a:t>
            </a:r>
            <a:br>
              <a:rPr lang="nl-NL" sz="2400" b="1"/>
            </a:br>
            <a:r>
              <a:rPr lang="nl-NL" sz="2400" b="1"/>
              <a:t>‘zorgvuldigheid voor snelheid’</a:t>
            </a:r>
            <a:r>
              <a:rPr lang="en-US" sz="2400"/>
              <a:t> </a:t>
            </a: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C0AD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september 2023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C0AD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US" sz="28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5EF2B2-3E98-85F4-9050-8B0E5A2D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847">
            <a:off x="8204268" y="997782"/>
            <a:ext cx="3415862" cy="4862436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163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AF0B6-765E-54C2-900C-99A2CE4A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Ontsluiting Halvinkhuizen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6113F0F-63AE-D593-0D23-C98AA1250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811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i="1" dirty="0">
                <a:cs typeface="Arial"/>
              </a:rPr>
              <a:t>“…de ontsluiting van het zuidelijke deel van Halvinkhuizen dient plaats te vinden via een zuidelijke ontsluiting’</a:t>
            </a:r>
            <a:endParaRPr lang="nl-NL" sz="1600" i="1" dirty="0">
              <a:cs typeface="Arial"/>
            </a:endParaRPr>
          </a:p>
          <a:p>
            <a:pPr>
              <a:buFont typeface="Calibri" panose="05000000000000000000" pitchFamily="2" charset="2"/>
              <a:buChar char="-"/>
            </a:pPr>
            <a:r>
              <a:rPr lang="nl-NL" sz="1600" i="1" dirty="0">
                <a:cs typeface="Arial"/>
              </a:rPr>
              <a:t>Ontwikkelingsvisie Halvinkhuizen, januari 2022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96F329-978E-8CE9-5DC2-E1C6E682F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94" y="1825625"/>
            <a:ext cx="4693506" cy="435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41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AF0B6-765E-54C2-900C-99A2CE4A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Coalitieakkoord ‘En nu door!’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6113F0F-63AE-D593-0D23-C98AA1250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7451" cy="4351338"/>
          </a:xfrm>
        </p:spPr>
        <p:txBody>
          <a:bodyPr/>
          <a:lstStyle/>
          <a:p>
            <a:r>
              <a:rPr lang="nl-NL" sz="2400"/>
              <a:t>We kiezen voor een ontsluitingsweg Putten-Zuid (Halvinkhuizen), die ligt tussen de Nijkerkerstraat (aansluiting </a:t>
            </a:r>
            <a:r>
              <a:rPr lang="nl-NL" sz="2400" err="1"/>
              <a:t>Henslare</a:t>
            </a:r>
            <a:r>
              <a:rPr lang="nl-NL" sz="2400"/>
              <a:t>) en de </a:t>
            </a:r>
            <a:r>
              <a:rPr lang="nl-NL" sz="2400" err="1"/>
              <a:t>Voorthuizerstraat</a:t>
            </a:r>
            <a:r>
              <a:rPr lang="nl-NL" sz="2400"/>
              <a:t>. </a:t>
            </a:r>
          </a:p>
          <a:p>
            <a:endParaRPr lang="nl-NL"/>
          </a:p>
        </p:txBody>
      </p:sp>
      <p:pic>
        <p:nvPicPr>
          <p:cNvPr id="2" name="Tijdelijke aanduiding voor inhoud 3" descr="Afbeelding met gebouw, tekst, schermopname, teken&#10;&#10;Automatisch gegenereerde beschrijving">
            <a:extLst>
              <a:ext uri="{FF2B5EF4-FFF2-40B4-BE49-F238E27FC236}">
                <a16:creationId xmlns:a16="http://schemas.microsoft.com/office/drawing/2014/main" id="{5E5342F4-4E75-89B9-B63B-16E45B2A6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256" y="1825625"/>
            <a:ext cx="2637525" cy="379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32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54403-9B0F-F301-51C0-FB79A380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Gemeentelijk Verkeers- en vervoersplan 2022 (GVVP)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552D7C-B5A9-0EB1-B098-CBB52C26E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668" y="1629874"/>
            <a:ext cx="6558036" cy="454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958ACB-D787-1945-95FF-F09E7D93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4"/>
          <a:stretch/>
        </p:blipFill>
        <p:spPr>
          <a:xfrm>
            <a:off x="838202" y="3716323"/>
            <a:ext cx="3452924" cy="24603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173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54403-9B0F-F301-51C0-FB79A380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Omgevingsvisie Putten 2040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9BA3C-0D22-1016-5021-89629778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681"/>
            <a:ext cx="3456963" cy="3971778"/>
          </a:xfrm>
        </p:spPr>
        <p:txBody>
          <a:bodyPr/>
          <a:lstStyle/>
          <a:p>
            <a:pPr marL="0" indent="0">
              <a:buNone/>
            </a:pPr>
            <a:r>
              <a:rPr lang="nl-NL" sz="2400" i="1" dirty="0"/>
              <a:t>“Niet alleen vanwege de verkeersstromen, maar ook om de leefbaarheid in het dorp te verbeteren”.</a:t>
            </a: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DE3932-AB0E-501F-4E14-FFDD25B7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22" y="1827681"/>
            <a:ext cx="6669833" cy="397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1BB209-89C8-E99C-ECFD-A6B4519C0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959" y="5595457"/>
            <a:ext cx="2106346" cy="5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8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3A8E9-14CA-DEE6-8058-0B6885D0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90"/>
            <a:ext cx="10515600" cy="859978"/>
          </a:xfrm>
        </p:spPr>
        <p:txBody>
          <a:bodyPr>
            <a:normAutofit fontScale="90000"/>
          </a:bodyPr>
          <a:lstStyle/>
          <a:p>
            <a:r>
              <a:rPr lang="nl-NL" sz="3600"/>
              <a:t>Doelstellingen</a:t>
            </a:r>
            <a:br>
              <a:rPr lang="nl-NL"/>
            </a:br>
            <a:endParaRPr lang="nl-NL" sz="32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1C33AD-BD5E-38C3-78A1-61A0EB0D6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r="1374" b="806"/>
          <a:stretch/>
        </p:blipFill>
        <p:spPr>
          <a:xfrm>
            <a:off x="5671576" y="1045345"/>
            <a:ext cx="5682224" cy="476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2A1CE7E-3362-438A-8B2D-2A66A8D0E176}"/>
              </a:ext>
            </a:extLst>
          </p:cNvPr>
          <p:cNvSpPr txBox="1"/>
          <p:nvPr/>
        </p:nvSpPr>
        <p:spPr>
          <a:xfrm>
            <a:off x="597568" y="982176"/>
            <a:ext cx="47542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2"/>
                </a:solidFill>
              </a:rPr>
              <a:t>Ontsluiting van de nieuwbouwwijk Halvinkhuizen</a:t>
            </a:r>
          </a:p>
          <a:p>
            <a:endParaRPr lang="nl-NL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2"/>
                </a:solidFill>
              </a:rPr>
              <a:t>Vergroten van de leefbaarheid Van Geenstraat</a:t>
            </a:r>
          </a:p>
          <a:p>
            <a:endParaRPr lang="nl-NL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2"/>
                </a:solidFill>
              </a:rPr>
              <a:t>Vergroten van de leefbaarheid in het dorp Putten</a:t>
            </a:r>
          </a:p>
          <a:p>
            <a:endParaRPr lang="nl-NL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2"/>
                </a:solidFill>
              </a:rPr>
              <a:t>Ruimte geven aan ontwikkelperspectief zuidelijk deel Putten</a:t>
            </a:r>
          </a:p>
        </p:txBody>
      </p:sp>
    </p:spTree>
    <p:extLst>
      <p:ext uri="{BB962C8B-B14F-4D97-AF65-F5344CB8AC3E}">
        <p14:creationId xmlns:p14="http://schemas.microsoft.com/office/powerpoint/2010/main" val="33408025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emeente Putten">
      <a:dk1>
        <a:sysClr val="windowText" lastClr="000000"/>
      </a:dk1>
      <a:lt1>
        <a:srgbClr val="FFFFFF"/>
      </a:lt1>
      <a:dk2>
        <a:srgbClr val="42240A"/>
      </a:dk2>
      <a:lt2>
        <a:srgbClr val="C0AD83"/>
      </a:lt2>
      <a:accent1>
        <a:srgbClr val="DE5217"/>
      </a:accent1>
      <a:accent2>
        <a:srgbClr val="C0AD83"/>
      </a:accent2>
      <a:accent3>
        <a:srgbClr val="7030A0"/>
      </a:accent3>
      <a:accent4>
        <a:srgbClr val="FFC000"/>
      </a:accent4>
      <a:accent5>
        <a:srgbClr val="5B9BD5"/>
      </a:accent5>
      <a:accent6>
        <a:srgbClr val="70AD47"/>
      </a:accent6>
      <a:hlink>
        <a:srgbClr val="DE5217"/>
      </a:hlink>
      <a:folHlink>
        <a:srgbClr val="762A0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862B9950-2A8D-4979-8903-70240533D931}" vid="{A57F2F75-0439-4AD5-9677-9D24B1831A56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0F50CE6EE6549A770F6C79B07E745" ma:contentTypeVersion="11" ma:contentTypeDescription="Een nieuw document maken." ma:contentTypeScope="" ma:versionID="52f20ab6a261ecee6c54976fda05f6bf">
  <xsd:schema xmlns:xsd="http://www.w3.org/2001/XMLSchema" xmlns:xs="http://www.w3.org/2001/XMLSchema" xmlns:p="http://schemas.microsoft.com/office/2006/metadata/properties" xmlns:ns2="7a52cc55-28ba-4019-a636-279556525c89" xmlns:ns3="99719545-72f7-4174-b4a6-62fb70800a15" targetNamespace="http://schemas.microsoft.com/office/2006/metadata/properties" ma:root="true" ma:fieldsID="b4904da661de428c75f6316d49ab9bb1" ns2:_="" ns3:_="">
    <xsd:import namespace="7a52cc55-28ba-4019-a636-279556525c89"/>
    <xsd:import namespace="99719545-72f7-4174-b4a6-62fb70800a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2cc55-28ba-4019-a636-279556525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5bc25cbd-51e5-4aa7-87b1-69794a6d8a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19545-72f7-4174-b4a6-62fb70800a1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52cc55-28ba-4019-a636-279556525c89">
      <Terms xmlns="http://schemas.microsoft.com/office/infopath/2007/PartnerControls"/>
    </lcf76f155ced4ddcb4097134ff3c332f>
    <SharedWithUsers xmlns="99719545-72f7-4174-b4a6-62fb70800a15">
      <UserInfo>
        <DisplayName>Reinier Kalt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B8DDBC7-6874-48FD-9010-F024310ABEB5}">
  <ds:schemaRefs>
    <ds:schemaRef ds:uri="7a52cc55-28ba-4019-a636-279556525c89"/>
    <ds:schemaRef ds:uri="99719545-72f7-4174-b4a6-62fb70800a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7A2D90-BDF9-4C08-B3BE-B4F3E1559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C01429-1CE1-4FE8-8C61-63BC4A579198}">
  <ds:schemaRefs>
    <ds:schemaRef ds:uri="7a52cc55-28ba-4019-a636-279556525c89"/>
    <ds:schemaRef ds:uri="99719545-72f7-4174-b4a6-62fb70800a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997</TotalTime>
  <Words>810</Words>
  <Application>Microsoft Office PowerPoint</Application>
  <PresentationFormat>Breedbeeld</PresentationFormat>
  <Paragraphs>169</Paragraphs>
  <Slides>36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Wingdings</vt:lpstr>
      <vt:lpstr>Kantoorthema</vt:lpstr>
      <vt:lpstr>1_Kantoorthema</vt:lpstr>
      <vt:lpstr>PowerPoint-presentatie</vt:lpstr>
      <vt:lpstr>Even voorstellen</vt:lpstr>
      <vt:lpstr>Agenda</vt:lpstr>
      <vt:lpstr>Aanleiding</vt:lpstr>
      <vt:lpstr>Ontsluiting Halvinkhuizen</vt:lpstr>
      <vt:lpstr>Coalitieakkoord ‘En nu door!’</vt:lpstr>
      <vt:lpstr>Gemeentelijk Verkeers- en vervoersplan 2022 (GVVP)</vt:lpstr>
      <vt:lpstr>Omgevingsvisie Putten 2040</vt:lpstr>
      <vt:lpstr>Doelstellingen </vt:lpstr>
      <vt:lpstr>Aanpak</vt:lpstr>
      <vt:lpstr>Participatie</vt:lpstr>
      <vt:lpstr>Uw reacties</vt:lpstr>
      <vt:lpstr>QuickScan onderzoeken (Inclusief advies en afstemming met overige partijen)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Geluid- en stikstof onderzoek</vt:lpstr>
      <vt:lpstr>Voorkeurstracé</vt:lpstr>
      <vt:lpstr>Belangenafweging</vt:lpstr>
      <vt:lpstr>PowerPoint-presentatie</vt:lpstr>
      <vt:lpstr>PowerPoint-presentatie</vt:lpstr>
      <vt:lpstr>PowerPoint-presentatie</vt:lpstr>
      <vt:lpstr>PowerPoint-presentatie</vt:lpstr>
      <vt:lpstr>Globale kosten indicatie</vt:lpstr>
      <vt:lpstr>Vervolgproces</vt:lpstr>
      <vt:lpstr>Besluitvorming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van den Hoorn</dc:creator>
  <cp:lastModifiedBy>Marjan Huinder</cp:lastModifiedBy>
  <cp:revision>48</cp:revision>
  <dcterms:created xsi:type="dcterms:W3CDTF">2024-07-16T06:19:07Z</dcterms:created>
  <dcterms:modified xsi:type="dcterms:W3CDTF">2024-08-29T13:13:00Z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0x010100AFD0F50CE6EE6549A770F6C79B07E745</vt:lpwstr>
  </property>
  <property fmtid="{D5CDD505-2E9C-101B-9397-08002B2CF9AE}" pid="3" name="MediaServiceImageTags">
    <vt:lpwstr/>
  </property>
</Properties>
</file>